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65" r:id="rId2"/>
    <p:sldId id="264" r:id="rId3"/>
    <p:sldId id="257" r:id="rId4"/>
    <p:sldId id="258" r:id="rId5"/>
    <p:sldId id="259" r:id="rId6"/>
    <p:sldId id="266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9"/>
    <p:restoredTop sz="96327"/>
  </p:normalViewPr>
  <p:slideViewPr>
    <p:cSldViewPr snapToGrid="0" snapToObjects="1">
      <p:cViewPr varScale="1">
        <p:scale>
          <a:sx n="102" d="100"/>
          <a:sy n="102" d="100"/>
        </p:scale>
        <p:origin x="21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9E5558-1A8E-FE45-A7A8-69496DA3C8F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0A690D7B-C01C-4B45-9B2E-7EB5CD05EFFC}">
      <dgm:prSet phldrT="[Text]"/>
      <dgm:spPr/>
      <dgm:t>
        <a:bodyPr/>
        <a:lstStyle/>
        <a:p>
          <a:r>
            <a:rPr lang="en-US" dirty="0"/>
            <a:t>Null Model</a:t>
          </a:r>
        </a:p>
      </dgm:t>
    </dgm:pt>
    <dgm:pt modelId="{2525D587-D0D0-2740-8B02-DA65F533BE32}" type="parTrans" cxnId="{6E314B07-F6B4-F546-8E34-9F78327392F9}">
      <dgm:prSet/>
      <dgm:spPr/>
      <dgm:t>
        <a:bodyPr/>
        <a:lstStyle/>
        <a:p>
          <a:endParaRPr lang="en-US"/>
        </a:p>
      </dgm:t>
    </dgm:pt>
    <dgm:pt modelId="{D6069494-4A5A-1A4A-9284-38857268525B}" type="sibTrans" cxnId="{6E314B07-F6B4-F546-8E34-9F78327392F9}">
      <dgm:prSet/>
      <dgm:spPr/>
      <dgm:t>
        <a:bodyPr/>
        <a:lstStyle/>
        <a:p>
          <a:endParaRPr lang="en-US"/>
        </a:p>
      </dgm:t>
    </dgm:pt>
    <dgm:pt modelId="{B6A5C766-8CD3-8C43-B55F-6801D69E0A3F}">
      <dgm:prSet phldrT="[Text]"/>
      <dgm:spPr/>
      <dgm:t>
        <a:bodyPr/>
        <a:lstStyle/>
        <a:p>
          <a:r>
            <a:rPr lang="en-US" dirty="0"/>
            <a:t>Full Model</a:t>
          </a:r>
        </a:p>
      </dgm:t>
    </dgm:pt>
    <dgm:pt modelId="{DD994FF9-EAE1-CD4C-BBF1-5B4859730146}" type="parTrans" cxnId="{A69D50F7-6767-DB48-A1AA-818E4CA35E49}">
      <dgm:prSet/>
      <dgm:spPr/>
      <dgm:t>
        <a:bodyPr/>
        <a:lstStyle/>
        <a:p>
          <a:endParaRPr lang="en-US"/>
        </a:p>
      </dgm:t>
    </dgm:pt>
    <dgm:pt modelId="{ED5268F3-2231-A743-93E2-D622AB1F59E4}" type="sibTrans" cxnId="{A69D50F7-6767-DB48-A1AA-818E4CA35E49}">
      <dgm:prSet/>
      <dgm:spPr/>
      <dgm:t>
        <a:bodyPr/>
        <a:lstStyle/>
        <a:p>
          <a:endParaRPr lang="en-US"/>
        </a:p>
      </dgm:t>
    </dgm:pt>
    <dgm:pt modelId="{B37A5683-85E4-2541-88DD-674E52842B47}">
      <dgm:prSet phldrT="[Text]"/>
      <dgm:spPr/>
      <dgm:t>
        <a:bodyPr/>
        <a:lstStyle/>
        <a:p>
          <a:r>
            <a:rPr lang="en-US" dirty="0" err="1"/>
            <a:t>Anova</a:t>
          </a:r>
          <a:r>
            <a:rPr lang="en-US" dirty="0"/>
            <a:t> Test</a:t>
          </a:r>
        </a:p>
      </dgm:t>
    </dgm:pt>
    <dgm:pt modelId="{E3EBAF07-6525-974B-90A9-3F5D6D91AE68}" type="parTrans" cxnId="{A22743F0-E930-3743-BA98-EF14F43FA0FA}">
      <dgm:prSet/>
      <dgm:spPr/>
      <dgm:t>
        <a:bodyPr/>
        <a:lstStyle/>
        <a:p>
          <a:endParaRPr lang="en-US"/>
        </a:p>
      </dgm:t>
    </dgm:pt>
    <dgm:pt modelId="{BB94B6B2-5DD1-5B42-9592-B2CBCC5EF21A}" type="sibTrans" cxnId="{A22743F0-E930-3743-BA98-EF14F43FA0FA}">
      <dgm:prSet/>
      <dgm:spPr/>
      <dgm:t>
        <a:bodyPr/>
        <a:lstStyle/>
        <a:p>
          <a:endParaRPr lang="en-US"/>
        </a:p>
      </dgm:t>
    </dgm:pt>
    <dgm:pt modelId="{48278BB4-0F61-A849-BB4E-917FCE8D9389}">
      <dgm:prSet phldrT="[Text]"/>
      <dgm:spPr/>
      <dgm:t>
        <a:bodyPr/>
        <a:lstStyle/>
        <a:p>
          <a:r>
            <a:rPr lang="en-US" dirty="0"/>
            <a:t>Multi-collinearity</a:t>
          </a:r>
        </a:p>
      </dgm:t>
    </dgm:pt>
    <dgm:pt modelId="{BCDAE3C5-FB9D-8E45-92BC-8AA4E4036ED1}" type="parTrans" cxnId="{A52F2FB3-64FB-B34B-A811-7AA7135586FE}">
      <dgm:prSet/>
      <dgm:spPr/>
      <dgm:t>
        <a:bodyPr/>
        <a:lstStyle/>
        <a:p>
          <a:endParaRPr lang="en-US"/>
        </a:p>
      </dgm:t>
    </dgm:pt>
    <dgm:pt modelId="{658A7C71-A75B-F14E-9C4E-E9B045B239F3}" type="sibTrans" cxnId="{A52F2FB3-64FB-B34B-A811-7AA7135586FE}">
      <dgm:prSet/>
      <dgm:spPr/>
      <dgm:t>
        <a:bodyPr/>
        <a:lstStyle/>
        <a:p>
          <a:endParaRPr lang="en-US"/>
        </a:p>
      </dgm:t>
    </dgm:pt>
    <dgm:pt modelId="{A5830988-A46A-D641-B55B-B5F784E29A7E}">
      <dgm:prSet phldrT="[Text]"/>
      <dgm:spPr/>
      <dgm:t>
        <a:bodyPr/>
        <a:lstStyle/>
        <a:p>
          <a:r>
            <a:rPr lang="en-US" dirty="0"/>
            <a:t>Model Assumptions</a:t>
          </a:r>
        </a:p>
      </dgm:t>
    </dgm:pt>
    <dgm:pt modelId="{D834D803-0283-4444-B1AE-EFB56A7F16D8}" type="parTrans" cxnId="{27111AA6-E2D9-DB43-AFFB-68873AAF4F21}">
      <dgm:prSet/>
      <dgm:spPr/>
      <dgm:t>
        <a:bodyPr/>
        <a:lstStyle/>
        <a:p>
          <a:endParaRPr lang="en-US"/>
        </a:p>
      </dgm:t>
    </dgm:pt>
    <dgm:pt modelId="{ACA4938D-8377-4E40-ABA5-1B9CBBC15FC0}" type="sibTrans" cxnId="{27111AA6-E2D9-DB43-AFFB-68873AAF4F21}">
      <dgm:prSet/>
      <dgm:spPr/>
      <dgm:t>
        <a:bodyPr/>
        <a:lstStyle/>
        <a:p>
          <a:endParaRPr lang="en-US"/>
        </a:p>
      </dgm:t>
    </dgm:pt>
    <dgm:pt modelId="{8ECD8305-4ADF-214B-BD02-8CF4A1A81D0C}">
      <dgm:prSet phldrT="[Text]"/>
      <dgm:spPr/>
      <dgm:t>
        <a:bodyPr/>
        <a:lstStyle/>
        <a:p>
          <a:r>
            <a:rPr lang="en-US" dirty="0"/>
            <a:t>Final Model</a:t>
          </a:r>
        </a:p>
      </dgm:t>
    </dgm:pt>
    <dgm:pt modelId="{03FF3BAF-B441-B34E-89E9-B2F0DB864806}" type="parTrans" cxnId="{5CC27FC7-9A41-E241-8E29-76E659859C27}">
      <dgm:prSet/>
      <dgm:spPr/>
      <dgm:t>
        <a:bodyPr/>
        <a:lstStyle/>
        <a:p>
          <a:endParaRPr lang="en-US"/>
        </a:p>
      </dgm:t>
    </dgm:pt>
    <dgm:pt modelId="{8234CD63-B7B4-3347-B81F-FF56ED884410}" type="sibTrans" cxnId="{5CC27FC7-9A41-E241-8E29-76E659859C27}">
      <dgm:prSet/>
      <dgm:spPr/>
      <dgm:t>
        <a:bodyPr/>
        <a:lstStyle/>
        <a:p>
          <a:endParaRPr lang="en-US"/>
        </a:p>
      </dgm:t>
    </dgm:pt>
    <dgm:pt modelId="{A13BA239-22F3-884B-82B5-92C1DB570BCC}" type="pres">
      <dgm:prSet presAssocID="{509E5558-1A8E-FE45-A7A8-69496DA3C8F1}" presName="Name0" presStyleCnt="0">
        <dgm:presLayoutVars>
          <dgm:dir/>
          <dgm:animLvl val="lvl"/>
          <dgm:resizeHandles val="exact"/>
        </dgm:presLayoutVars>
      </dgm:prSet>
      <dgm:spPr/>
    </dgm:pt>
    <dgm:pt modelId="{3CBACF70-9B14-1243-B290-4AC3D740CA80}" type="pres">
      <dgm:prSet presAssocID="{0A690D7B-C01C-4B45-9B2E-7EB5CD05EFFC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CD868BD9-6E99-AF40-875B-535147DECCB5}" type="pres">
      <dgm:prSet presAssocID="{D6069494-4A5A-1A4A-9284-38857268525B}" presName="parTxOnlySpace" presStyleCnt="0"/>
      <dgm:spPr/>
    </dgm:pt>
    <dgm:pt modelId="{BB603FE6-923E-2B42-8912-B4EA7AA0DFFE}" type="pres">
      <dgm:prSet presAssocID="{B6A5C766-8CD3-8C43-B55F-6801D69E0A3F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65D6E6F-BC92-F84A-9E04-C645DD302619}" type="pres">
      <dgm:prSet presAssocID="{ED5268F3-2231-A743-93E2-D622AB1F59E4}" presName="parTxOnlySpace" presStyleCnt="0"/>
      <dgm:spPr/>
    </dgm:pt>
    <dgm:pt modelId="{50854476-159F-F94E-B167-C5D1D36E2516}" type="pres">
      <dgm:prSet presAssocID="{B37A5683-85E4-2541-88DD-674E52842B47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CA8ACE4-4EF7-C549-B599-B37FBB03C723}" type="pres">
      <dgm:prSet presAssocID="{BB94B6B2-5DD1-5B42-9592-B2CBCC5EF21A}" presName="parTxOnlySpace" presStyleCnt="0"/>
      <dgm:spPr/>
    </dgm:pt>
    <dgm:pt modelId="{A34C882C-1D67-1547-8FB8-B8E70ED5EA5C}" type="pres">
      <dgm:prSet presAssocID="{48278BB4-0F61-A849-BB4E-917FCE8D938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BD7EC1F3-D208-3A40-ABEE-6500770D53F1}" type="pres">
      <dgm:prSet presAssocID="{658A7C71-A75B-F14E-9C4E-E9B045B239F3}" presName="parTxOnlySpace" presStyleCnt="0"/>
      <dgm:spPr/>
    </dgm:pt>
    <dgm:pt modelId="{5CDD1B65-21A3-DC48-8DB0-BE1585897252}" type="pres">
      <dgm:prSet presAssocID="{A5830988-A46A-D641-B55B-B5F784E29A7E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CE4774A-DBEC-BA4A-868F-4B813BEA6FEB}" type="pres">
      <dgm:prSet presAssocID="{ACA4938D-8377-4E40-ABA5-1B9CBBC15FC0}" presName="parTxOnlySpace" presStyleCnt="0"/>
      <dgm:spPr/>
    </dgm:pt>
    <dgm:pt modelId="{2E8E5AB0-9626-5D41-A2A9-79CE3A0D160D}" type="pres">
      <dgm:prSet presAssocID="{8ECD8305-4ADF-214B-BD02-8CF4A1A81D0C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6E314B07-F6B4-F546-8E34-9F78327392F9}" srcId="{509E5558-1A8E-FE45-A7A8-69496DA3C8F1}" destId="{0A690D7B-C01C-4B45-9B2E-7EB5CD05EFFC}" srcOrd="0" destOrd="0" parTransId="{2525D587-D0D0-2740-8B02-DA65F533BE32}" sibTransId="{D6069494-4A5A-1A4A-9284-38857268525B}"/>
    <dgm:cxn modelId="{6388BA13-DA1E-CC4C-BD86-50B5669D98A1}" type="presOf" srcId="{8ECD8305-4ADF-214B-BD02-8CF4A1A81D0C}" destId="{2E8E5AB0-9626-5D41-A2A9-79CE3A0D160D}" srcOrd="0" destOrd="0" presId="urn:microsoft.com/office/officeart/2005/8/layout/chevron1"/>
    <dgm:cxn modelId="{43A5B330-83AF-A24B-873A-810DDB314BE9}" type="presOf" srcId="{48278BB4-0F61-A849-BB4E-917FCE8D9389}" destId="{A34C882C-1D67-1547-8FB8-B8E70ED5EA5C}" srcOrd="0" destOrd="0" presId="urn:microsoft.com/office/officeart/2005/8/layout/chevron1"/>
    <dgm:cxn modelId="{D5CCB64A-B500-9243-A038-13CEC5FEBE91}" type="presOf" srcId="{B6A5C766-8CD3-8C43-B55F-6801D69E0A3F}" destId="{BB603FE6-923E-2B42-8912-B4EA7AA0DFFE}" srcOrd="0" destOrd="0" presId="urn:microsoft.com/office/officeart/2005/8/layout/chevron1"/>
    <dgm:cxn modelId="{70417954-B2FB-B142-9048-039559758F0E}" type="presOf" srcId="{B37A5683-85E4-2541-88DD-674E52842B47}" destId="{50854476-159F-F94E-B167-C5D1D36E2516}" srcOrd="0" destOrd="0" presId="urn:microsoft.com/office/officeart/2005/8/layout/chevron1"/>
    <dgm:cxn modelId="{F33CAE8A-1470-D44A-AB1E-DE2CDDA0EB00}" type="presOf" srcId="{A5830988-A46A-D641-B55B-B5F784E29A7E}" destId="{5CDD1B65-21A3-DC48-8DB0-BE1585897252}" srcOrd="0" destOrd="0" presId="urn:microsoft.com/office/officeart/2005/8/layout/chevron1"/>
    <dgm:cxn modelId="{8300C093-644F-9A4A-AE85-3A453023A7C7}" type="presOf" srcId="{0A690D7B-C01C-4B45-9B2E-7EB5CD05EFFC}" destId="{3CBACF70-9B14-1243-B290-4AC3D740CA80}" srcOrd="0" destOrd="0" presId="urn:microsoft.com/office/officeart/2005/8/layout/chevron1"/>
    <dgm:cxn modelId="{27111AA6-E2D9-DB43-AFFB-68873AAF4F21}" srcId="{509E5558-1A8E-FE45-A7A8-69496DA3C8F1}" destId="{A5830988-A46A-D641-B55B-B5F784E29A7E}" srcOrd="4" destOrd="0" parTransId="{D834D803-0283-4444-B1AE-EFB56A7F16D8}" sibTransId="{ACA4938D-8377-4E40-ABA5-1B9CBBC15FC0}"/>
    <dgm:cxn modelId="{8A59CCA7-ACAE-C543-B599-A5FF697C74A3}" type="presOf" srcId="{509E5558-1A8E-FE45-A7A8-69496DA3C8F1}" destId="{A13BA239-22F3-884B-82B5-92C1DB570BCC}" srcOrd="0" destOrd="0" presId="urn:microsoft.com/office/officeart/2005/8/layout/chevron1"/>
    <dgm:cxn modelId="{A52F2FB3-64FB-B34B-A811-7AA7135586FE}" srcId="{509E5558-1A8E-FE45-A7A8-69496DA3C8F1}" destId="{48278BB4-0F61-A849-BB4E-917FCE8D9389}" srcOrd="3" destOrd="0" parTransId="{BCDAE3C5-FB9D-8E45-92BC-8AA4E4036ED1}" sibTransId="{658A7C71-A75B-F14E-9C4E-E9B045B239F3}"/>
    <dgm:cxn modelId="{5CC27FC7-9A41-E241-8E29-76E659859C27}" srcId="{509E5558-1A8E-FE45-A7A8-69496DA3C8F1}" destId="{8ECD8305-4ADF-214B-BD02-8CF4A1A81D0C}" srcOrd="5" destOrd="0" parTransId="{03FF3BAF-B441-B34E-89E9-B2F0DB864806}" sibTransId="{8234CD63-B7B4-3347-B81F-FF56ED884410}"/>
    <dgm:cxn modelId="{A22743F0-E930-3743-BA98-EF14F43FA0FA}" srcId="{509E5558-1A8E-FE45-A7A8-69496DA3C8F1}" destId="{B37A5683-85E4-2541-88DD-674E52842B47}" srcOrd="2" destOrd="0" parTransId="{E3EBAF07-6525-974B-90A9-3F5D6D91AE68}" sibTransId="{BB94B6B2-5DD1-5B42-9592-B2CBCC5EF21A}"/>
    <dgm:cxn modelId="{A69D50F7-6767-DB48-A1AA-818E4CA35E49}" srcId="{509E5558-1A8E-FE45-A7A8-69496DA3C8F1}" destId="{B6A5C766-8CD3-8C43-B55F-6801D69E0A3F}" srcOrd="1" destOrd="0" parTransId="{DD994FF9-EAE1-CD4C-BBF1-5B4859730146}" sibTransId="{ED5268F3-2231-A743-93E2-D622AB1F59E4}"/>
    <dgm:cxn modelId="{B3FB5DF7-D61C-1546-8051-C3C565A5D2AA}" type="presParOf" srcId="{A13BA239-22F3-884B-82B5-92C1DB570BCC}" destId="{3CBACF70-9B14-1243-B290-4AC3D740CA80}" srcOrd="0" destOrd="0" presId="urn:microsoft.com/office/officeart/2005/8/layout/chevron1"/>
    <dgm:cxn modelId="{DFA7C1BF-8A9D-9C46-A5C6-5DFEC96E62C5}" type="presParOf" srcId="{A13BA239-22F3-884B-82B5-92C1DB570BCC}" destId="{CD868BD9-6E99-AF40-875B-535147DECCB5}" srcOrd="1" destOrd="0" presId="urn:microsoft.com/office/officeart/2005/8/layout/chevron1"/>
    <dgm:cxn modelId="{B4DDF89E-4B19-4746-96C0-D91216145CAC}" type="presParOf" srcId="{A13BA239-22F3-884B-82B5-92C1DB570BCC}" destId="{BB603FE6-923E-2B42-8912-B4EA7AA0DFFE}" srcOrd="2" destOrd="0" presId="urn:microsoft.com/office/officeart/2005/8/layout/chevron1"/>
    <dgm:cxn modelId="{EF014B4E-7D23-8D40-A39C-87591DC32DE3}" type="presParOf" srcId="{A13BA239-22F3-884B-82B5-92C1DB570BCC}" destId="{A65D6E6F-BC92-F84A-9E04-C645DD302619}" srcOrd="3" destOrd="0" presId="urn:microsoft.com/office/officeart/2005/8/layout/chevron1"/>
    <dgm:cxn modelId="{962696A3-E9B4-F940-9CE0-C7DDE0252A48}" type="presParOf" srcId="{A13BA239-22F3-884B-82B5-92C1DB570BCC}" destId="{50854476-159F-F94E-B167-C5D1D36E2516}" srcOrd="4" destOrd="0" presId="urn:microsoft.com/office/officeart/2005/8/layout/chevron1"/>
    <dgm:cxn modelId="{DB3FD85A-E9E2-214D-AAEF-98B209A2E21F}" type="presParOf" srcId="{A13BA239-22F3-884B-82B5-92C1DB570BCC}" destId="{2CA8ACE4-4EF7-C549-B599-B37FBB03C723}" srcOrd="5" destOrd="0" presId="urn:microsoft.com/office/officeart/2005/8/layout/chevron1"/>
    <dgm:cxn modelId="{CAB09414-7EE8-E84B-80C8-6E65B7943C64}" type="presParOf" srcId="{A13BA239-22F3-884B-82B5-92C1DB570BCC}" destId="{A34C882C-1D67-1547-8FB8-B8E70ED5EA5C}" srcOrd="6" destOrd="0" presId="urn:microsoft.com/office/officeart/2005/8/layout/chevron1"/>
    <dgm:cxn modelId="{732ADE6A-0E21-FA4E-B110-1F7D877F6563}" type="presParOf" srcId="{A13BA239-22F3-884B-82B5-92C1DB570BCC}" destId="{BD7EC1F3-D208-3A40-ABEE-6500770D53F1}" srcOrd="7" destOrd="0" presId="urn:microsoft.com/office/officeart/2005/8/layout/chevron1"/>
    <dgm:cxn modelId="{ED1ABF86-B65E-9140-9E51-CE959027B56C}" type="presParOf" srcId="{A13BA239-22F3-884B-82B5-92C1DB570BCC}" destId="{5CDD1B65-21A3-DC48-8DB0-BE1585897252}" srcOrd="8" destOrd="0" presId="urn:microsoft.com/office/officeart/2005/8/layout/chevron1"/>
    <dgm:cxn modelId="{45959901-4967-6F4B-BD54-3C0EA09D21FA}" type="presParOf" srcId="{A13BA239-22F3-884B-82B5-92C1DB570BCC}" destId="{BCE4774A-DBEC-BA4A-868F-4B813BEA6FEB}" srcOrd="9" destOrd="0" presId="urn:microsoft.com/office/officeart/2005/8/layout/chevron1"/>
    <dgm:cxn modelId="{15FAE943-B5C8-0D44-8C18-6E9D5C21B85F}" type="presParOf" srcId="{A13BA239-22F3-884B-82B5-92C1DB570BCC}" destId="{2E8E5AB0-9626-5D41-A2A9-79CE3A0D160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ACF70-9B14-1243-B290-4AC3D740CA80}">
      <dsp:nvSpPr>
        <dsp:cNvPr id="0" name=""/>
        <dsp:cNvSpPr/>
      </dsp:nvSpPr>
      <dsp:spPr>
        <a:xfrm>
          <a:off x="5134" y="650222"/>
          <a:ext cx="1910060" cy="7640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Null Model</a:t>
          </a:r>
        </a:p>
      </dsp:txBody>
      <dsp:txXfrm>
        <a:off x="387146" y="650222"/>
        <a:ext cx="1146036" cy="764024"/>
      </dsp:txXfrm>
    </dsp:sp>
    <dsp:sp modelId="{BB603FE6-923E-2B42-8912-B4EA7AA0DFFE}">
      <dsp:nvSpPr>
        <dsp:cNvPr id="0" name=""/>
        <dsp:cNvSpPr/>
      </dsp:nvSpPr>
      <dsp:spPr>
        <a:xfrm>
          <a:off x="1724188" y="650222"/>
          <a:ext cx="1910060" cy="7640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Full Model</a:t>
          </a:r>
        </a:p>
      </dsp:txBody>
      <dsp:txXfrm>
        <a:off x="2106200" y="650222"/>
        <a:ext cx="1146036" cy="764024"/>
      </dsp:txXfrm>
    </dsp:sp>
    <dsp:sp modelId="{50854476-159F-F94E-B167-C5D1D36E2516}">
      <dsp:nvSpPr>
        <dsp:cNvPr id="0" name=""/>
        <dsp:cNvSpPr/>
      </dsp:nvSpPr>
      <dsp:spPr>
        <a:xfrm>
          <a:off x="3443242" y="650222"/>
          <a:ext cx="1910060" cy="7640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Anova</a:t>
          </a:r>
          <a:r>
            <a:rPr lang="en-US" sz="2500" kern="1200" dirty="0"/>
            <a:t> Test</a:t>
          </a:r>
        </a:p>
      </dsp:txBody>
      <dsp:txXfrm>
        <a:off x="3825254" y="650222"/>
        <a:ext cx="1146036" cy="764024"/>
      </dsp:txXfrm>
    </dsp:sp>
    <dsp:sp modelId="{A34C882C-1D67-1547-8FB8-B8E70ED5EA5C}">
      <dsp:nvSpPr>
        <dsp:cNvPr id="0" name=""/>
        <dsp:cNvSpPr/>
      </dsp:nvSpPr>
      <dsp:spPr>
        <a:xfrm>
          <a:off x="5162296" y="650222"/>
          <a:ext cx="1910060" cy="7640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Multi-collinearity</a:t>
          </a:r>
        </a:p>
      </dsp:txBody>
      <dsp:txXfrm>
        <a:off x="5544308" y="650222"/>
        <a:ext cx="1146036" cy="764024"/>
      </dsp:txXfrm>
    </dsp:sp>
    <dsp:sp modelId="{5CDD1B65-21A3-DC48-8DB0-BE1585897252}">
      <dsp:nvSpPr>
        <dsp:cNvPr id="0" name=""/>
        <dsp:cNvSpPr/>
      </dsp:nvSpPr>
      <dsp:spPr>
        <a:xfrm>
          <a:off x="6881351" y="650222"/>
          <a:ext cx="1910060" cy="7640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Model Assumptions</a:t>
          </a:r>
        </a:p>
      </dsp:txBody>
      <dsp:txXfrm>
        <a:off x="7263363" y="650222"/>
        <a:ext cx="1146036" cy="764024"/>
      </dsp:txXfrm>
    </dsp:sp>
    <dsp:sp modelId="{2E8E5AB0-9626-5D41-A2A9-79CE3A0D160D}">
      <dsp:nvSpPr>
        <dsp:cNvPr id="0" name=""/>
        <dsp:cNvSpPr/>
      </dsp:nvSpPr>
      <dsp:spPr>
        <a:xfrm>
          <a:off x="8600405" y="650222"/>
          <a:ext cx="1910060" cy="7640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Final Model</a:t>
          </a:r>
        </a:p>
      </dsp:txBody>
      <dsp:txXfrm>
        <a:off x="8982417" y="650222"/>
        <a:ext cx="1146036" cy="7640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93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71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30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37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382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955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83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651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89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50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21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67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1A72FC3-8E63-DA4C-A208-0855E3F4782B}"/>
              </a:ext>
            </a:extLst>
          </p:cNvPr>
          <p:cNvSpPr/>
          <p:nvPr/>
        </p:nvSpPr>
        <p:spPr>
          <a:xfrm>
            <a:off x="468807" y="619371"/>
            <a:ext cx="6421440" cy="2154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in a blue shirt&#10;&#10;Description automatically generated">
            <a:extLst>
              <a:ext uri="{FF2B5EF4-FFF2-40B4-BE49-F238E27FC236}">
                <a16:creationId xmlns:a16="http://schemas.microsoft.com/office/drawing/2014/main" id="{71C04994-7FE5-E149-ACE5-554D87844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937" y="4346869"/>
            <a:ext cx="4490370" cy="2526792"/>
          </a:xfrm>
          <a:prstGeom prst="rect">
            <a:avLst/>
          </a:prstGeom>
        </p:spPr>
      </p:pic>
      <p:pic>
        <p:nvPicPr>
          <p:cNvPr id="5" name="Picture 4" descr="A group of people watching a football ball on a field&#10;&#10;Description automatically generated">
            <a:extLst>
              <a:ext uri="{FF2B5EF4-FFF2-40B4-BE49-F238E27FC236}">
                <a16:creationId xmlns:a16="http://schemas.microsoft.com/office/drawing/2014/main" id="{89863B05-4BAF-A84C-8559-328F980BAB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93"/>
          <a:stretch/>
        </p:blipFill>
        <p:spPr>
          <a:xfrm>
            <a:off x="6891771" y="-16162"/>
            <a:ext cx="3394557" cy="3370965"/>
          </a:xfrm>
          <a:prstGeom prst="rect">
            <a:avLst/>
          </a:prstGeom>
        </p:spPr>
      </p:pic>
      <p:pic>
        <p:nvPicPr>
          <p:cNvPr id="6" name="Picture 5" descr="A picture containing person, outdoor, sport, player&#10;&#10;Description automatically generated">
            <a:extLst>
              <a:ext uri="{FF2B5EF4-FFF2-40B4-BE49-F238E27FC236}">
                <a16:creationId xmlns:a16="http://schemas.microsoft.com/office/drawing/2014/main" id="{8C60FBC1-7835-3943-947B-4515660A15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87"/>
          <a:stretch/>
        </p:blipFill>
        <p:spPr>
          <a:xfrm>
            <a:off x="9976137" y="-30001"/>
            <a:ext cx="3277763" cy="2526792"/>
          </a:xfrm>
          <a:prstGeom prst="rect">
            <a:avLst/>
          </a:prstGeom>
        </p:spPr>
      </p:pic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8851F96-6479-3F41-918B-6DA03DDED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723" y="2088721"/>
            <a:ext cx="3394556" cy="4800600"/>
          </a:xfrm>
          <a:prstGeom prst="rect">
            <a:avLst/>
          </a:prstGeom>
        </p:spPr>
      </p:pic>
      <p:pic>
        <p:nvPicPr>
          <p:cNvPr id="8" name="Picture 7" descr="A person with a football ball&#10;&#10;Description automatically generated">
            <a:extLst>
              <a:ext uri="{FF2B5EF4-FFF2-40B4-BE49-F238E27FC236}">
                <a16:creationId xmlns:a16="http://schemas.microsoft.com/office/drawing/2014/main" id="{B3E3AE88-F835-764B-ACAD-06181885C0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918"/>
          <a:stretch/>
        </p:blipFill>
        <p:spPr>
          <a:xfrm>
            <a:off x="9188040" y="2239207"/>
            <a:ext cx="3171056" cy="212140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8E3D242-5A32-5C47-9522-C3365A19D45D}"/>
              </a:ext>
            </a:extLst>
          </p:cNvPr>
          <p:cNvSpPr txBox="1">
            <a:spLocks/>
          </p:cNvSpPr>
          <p:nvPr/>
        </p:nvSpPr>
        <p:spPr>
          <a:xfrm>
            <a:off x="1186922" y="-48056"/>
            <a:ext cx="5538216" cy="3566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761AF53-6EE6-344B-8A63-82E9D6FF0E27}"/>
              </a:ext>
            </a:extLst>
          </p:cNvPr>
          <p:cNvGrpSpPr/>
          <p:nvPr/>
        </p:nvGrpSpPr>
        <p:grpSpPr>
          <a:xfrm>
            <a:off x="238947" y="1919254"/>
            <a:ext cx="6419931" cy="1598850"/>
            <a:chOff x="293741" y="882506"/>
            <a:chExt cx="6419931" cy="1598850"/>
          </a:xfrm>
        </p:grpSpPr>
        <p:pic>
          <p:nvPicPr>
            <p:cNvPr id="15" name="Picture 1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A6DA5151-156A-4140-B64C-2AF4929A6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4672" y="882506"/>
              <a:ext cx="3429000" cy="14351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B691F8D-D0A3-DB46-A50C-DC34F99C2433}"/>
                </a:ext>
              </a:extLst>
            </p:cNvPr>
            <p:cNvSpPr/>
            <p:nvPr/>
          </p:nvSpPr>
          <p:spPr>
            <a:xfrm>
              <a:off x="293741" y="911696"/>
              <a:ext cx="2631874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600" dirty="0">
                  <a:latin typeface="The Serif Hand Black"/>
                  <a:ea typeface="+mj-ea"/>
                  <a:cs typeface="+mj-cs"/>
                </a:rPr>
                <a:t>English</a:t>
              </a:r>
              <a:endParaRPr lang="en-US" dirty="0"/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810621C3-BB80-154F-986E-B99FB73DFABA}"/>
              </a:ext>
            </a:extLst>
          </p:cNvPr>
          <p:cNvSpPr txBox="1">
            <a:spLocks/>
          </p:cNvSpPr>
          <p:nvPr/>
        </p:nvSpPr>
        <p:spPr>
          <a:xfrm>
            <a:off x="851921" y="3702637"/>
            <a:ext cx="5385594" cy="157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/>
              <a:t>Predicting the winner of an EPL season!</a:t>
            </a:r>
          </a:p>
          <a:p>
            <a:pPr marL="0" indent="0" algn="r">
              <a:buNone/>
            </a:pPr>
            <a:r>
              <a:rPr lang="en-US" sz="3600" dirty="0"/>
              <a:t>By Ashish</a:t>
            </a:r>
          </a:p>
        </p:txBody>
      </p:sp>
    </p:spTree>
    <p:extLst>
      <p:ext uri="{BB962C8B-B14F-4D97-AF65-F5344CB8AC3E}">
        <p14:creationId xmlns:p14="http://schemas.microsoft.com/office/powerpoint/2010/main" val="4268107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D45EE4-C4F0-4F72-B1C6-39F596D13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8C459BAD-4279-4A9D-B0C5-662C5F5ED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3203463" y="-2060461"/>
            <a:ext cx="5649003" cy="10651671"/>
          </a:xfrm>
          <a:custGeom>
            <a:avLst/>
            <a:gdLst>
              <a:gd name="connsiteX0" fmla="*/ 0 w 5649003"/>
              <a:gd name="connsiteY0" fmla="*/ 5325836 h 10651671"/>
              <a:gd name="connsiteX1" fmla="*/ 2824502 w 5649003"/>
              <a:gd name="connsiteY1" fmla="*/ 0 h 10651671"/>
              <a:gd name="connsiteX2" fmla="*/ 5649004 w 5649003"/>
              <a:gd name="connsiteY2" fmla="*/ 5325836 h 10651671"/>
              <a:gd name="connsiteX3" fmla="*/ 2824502 w 5649003"/>
              <a:gd name="connsiteY3" fmla="*/ 10651672 h 10651671"/>
              <a:gd name="connsiteX4" fmla="*/ 0 w 5649003"/>
              <a:gd name="connsiteY4" fmla="*/ 5325836 h 1065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9003" h="10651671" fill="none" extrusionOk="0">
                <a:moveTo>
                  <a:pt x="0" y="5325836"/>
                </a:moveTo>
                <a:cubicBezTo>
                  <a:pt x="186946" y="2320485"/>
                  <a:pt x="1438121" y="-52385"/>
                  <a:pt x="2824502" y="0"/>
                </a:cubicBezTo>
                <a:cubicBezTo>
                  <a:pt x="4703838" y="-43168"/>
                  <a:pt x="5583840" y="2369660"/>
                  <a:pt x="5649004" y="5325836"/>
                </a:cubicBezTo>
                <a:cubicBezTo>
                  <a:pt x="5518761" y="8289338"/>
                  <a:pt x="4285196" y="10894014"/>
                  <a:pt x="2824502" y="10651672"/>
                </a:cubicBezTo>
                <a:cubicBezTo>
                  <a:pt x="1536945" y="11016699"/>
                  <a:pt x="142947" y="8418643"/>
                  <a:pt x="0" y="5325836"/>
                </a:cubicBezTo>
                <a:close/>
              </a:path>
              <a:path w="5649003" h="10651671" stroke="0" extrusionOk="0">
                <a:moveTo>
                  <a:pt x="0" y="5325836"/>
                </a:moveTo>
                <a:cubicBezTo>
                  <a:pt x="-54350" y="2332108"/>
                  <a:pt x="1351726" y="167869"/>
                  <a:pt x="2824502" y="0"/>
                </a:cubicBezTo>
                <a:cubicBezTo>
                  <a:pt x="4182679" y="-143942"/>
                  <a:pt x="5672665" y="2549517"/>
                  <a:pt x="5649004" y="5325836"/>
                </a:cubicBezTo>
                <a:cubicBezTo>
                  <a:pt x="5518596" y="8280244"/>
                  <a:pt x="4081190" y="10622204"/>
                  <a:pt x="2824502" y="10651672"/>
                </a:cubicBezTo>
                <a:cubicBezTo>
                  <a:pt x="1216708" y="10537144"/>
                  <a:pt x="-100850" y="8264979"/>
                  <a:pt x="0" y="5325836"/>
                </a:cubicBezTo>
                <a:close/>
              </a:path>
            </a:pathLst>
          </a:custGeom>
          <a:solidFill>
            <a:srgbClr val="8EA6C2"/>
          </a:solidFill>
          <a:ln w="57150">
            <a:solidFill>
              <a:srgbClr val="8EA6C2"/>
            </a:solidFill>
            <a:extLst>
              <a:ext uri="{C807C97D-BFC1-408E-A445-0C87EB9F89A2}">
                <ask:lineSketchStyleProps xmlns:ask="http://schemas.microsoft.com/office/drawing/2018/sketchyshapes" sd="63743190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E5CE7-0122-054B-8D79-F83B7EBC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1911096"/>
            <a:ext cx="8055864" cy="20766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953BC39-9D68-40BE-BF3C-5C4EB782A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30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D14CA-A2A5-1747-9101-32A70558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7200" dirty="0"/>
              <a:t>BACKGROUND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8EA6C2"/>
          </a:solidFill>
          <a:ln w="38100" cap="rnd">
            <a:solidFill>
              <a:srgbClr val="8EA6C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A8457D-8B97-4E02-A3F8-CD313929A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277" y="1835361"/>
            <a:ext cx="10848459" cy="4784099"/>
          </a:xfrm>
        </p:spPr>
        <p:txBody>
          <a:bodyPr anchor="t">
            <a:normAutofit/>
          </a:bodyPr>
          <a:lstStyle/>
          <a:p>
            <a:r>
              <a:rPr lang="en-US" dirty="0"/>
              <a:t>History of EPL</a:t>
            </a:r>
          </a:p>
          <a:p>
            <a:pPr lvl="1"/>
            <a:r>
              <a:rPr lang="en-US" dirty="0"/>
              <a:t>Radically restructured in the early 1990s.</a:t>
            </a:r>
          </a:p>
          <a:p>
            <a:pPr lvl="2"/>
            <a:r>
              <a:rPr lang="en-US" dirty="0"/>
              <a:t>Commercially independent of the FA (Football Association).</a:t>
            </a:r>
          </a:p>
          <a:p>
            <a:pPr lvl="1"/>
            <a:r>
              <a:rPr lang="en-US" dirty="0"/>
              <a:t>Top level of the English football league system.</a:t>
            </a:r>
          </a:p>
          <a:p>
            <a:pPr lvl="1"/>
            <a:r>
              <a:rPr lang="en-US" dirty="0"/>
              <a:t>Contested by 20 teams.</a:t>
            </a:r>
          </a:p>
          <a:p>
            <a:pPr lvl="1"/>
            <a:r>
              <a:rPr lang="en-US" dirty="0"/>
              <a:t>Bottom 3 teams get relegated to the lower division each season.</a:t>
            </a:r>
          </a:p>
          <a:p>
            <a:r>
              <a:rPr lang="en-US" dirty="0"/>
              <a:t>Sports Betting</a:t>
            </a:r>
          </a:p>
          <a:p>
            <a:pPr lvl="1"/>
            <a:r>
              <a:rPr lang="en-US" b="1" dirty="0"/>
              <a:t>Sports betting</a:t>
            </a:r>
            <a:r>
              <a:rPr lang="en-US" dirty="0"/>
              <a:t> is the activity of predicting sports results and placing a wager on the outcome.</a:t>
            </a:r>
          </a:p>
          <a:p>
            <a:pPr lvl="1"/>
            <a:r>
              <a:rPr lang="en-US" dirty="0"/>
              <a:t>Heavy importance placed on not just predicting the winner of each game, but also the entire season.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860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B599B-0709-C94E-812F-0E28708DA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6600" dirty="0"/>
              <a:t>INTRODUCTION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8EA6C2"/>
          </a:solidFill>
          <a:ln w="38100" cap="rnd">
            <a:solidFill>
              <a:srgbClr val="8EA6C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FE08A-61F4-4B4D-8CE4-01E7B8D81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95FDDFA-B102-6A48-B650-69F36D5FEA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3" r="2391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BD4B9E-C295-134A-A6FD-3DA67B581678}"/>
              </a:ext>
            </a:extLst>
          </p:cNvPr>
          <p:cNvSpPr txBox="1"/>
          <p:nvPr/>
        </p:nvSpPr>
        <p:spPr>
          <a:xfrm>
            <a:off x="255326" y="2872899"/>
            <a:ext cx="50130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Initial Objective: Determine the winner of the 2020-2021 EPL season.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Revised Objective: Determine the winner of the 2015-2016 EPL season.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ranging from 2009 to 2015.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Contains goals scored for each match played between 2 teams.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Contains season-level team attributes describing the style of play (defensive, aggressive, high-press, </a:t>
            </a:r>
            <a:r>
              <a:rPr lang="en-US" sz="2400" dirty="0" err="1"/>
              <a:t>etc</a:t>
            </a:r>
            <a:r>
              <a:rPr lang="en-US" sz="2400" dirty="0"/>
              <a:t>) of each team.</a:t>
            </a:r>
          </a:p>
        </p:txBody>
      </p:sp>
    </p:spTree>
    <p:extLst>
      <p:ext uri="{BB962C8B-B14F-4D97-AF65-F5344CB8AC3E}">
        <p14:creationId xmlns:p14="http://schemas.microsoft.com/office/powerpoint/2010/main" val="2216066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6640D-E710-2841-A23C-FF770C604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E257CD-0807-C241-90AA-900986A19D88}"/>
              </a:ext>
            </a:extLst>
          </p:cNvPr>
          <p:cNvSpPr/>
          <p:nvPr/>
        </p:nvSpPr>
        <p:spPr>
          <a:xfrm>
            <a:off x="1486260" y="6306902"/>
            <a:ext cx="2665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Observed two peaks after transformations</a:t>
            </a:r>
          </a:p>
        </p:txBody>
      </p:sp>
      <p:pic>
        <p:nvPicPr>
          <p:cNvPr id="10" name="Content Placeholder 9" descr="Chart, histogram&#10;&#10;Description automatically generated">
            <a:extLst>
              <a:ext uri="{FF2B5EF4-FFF2-40B4-BE49-F238E27FC236}">
                <a16:creationId xmlns:a16="http://schemas.microsoft.com/office/drawing/2014/main" id="{9DB88FF8-78C8-A147-8591-F749EE83A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0584"/>
            <a:ext cx="4311572" cy="4252912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DA632D6D-8327-2544-A1E9-F24C2F82F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84" y="1950584"/>
            <a:ext cx="4429116" cy="42602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ECFAC5-C6BA-4449-B691-C98034F67F6C}"/>
              </a:ext>
            </a:extLst>
          </p:cNvPr>
          <p:cNvSpPr/>
          <p:nvPr/>
        </p:nvSpPr>
        <p:spPr>
          <a:xfrm>
            <a:off x="6924684" y="6211669"/>
            <a:ext cx="45954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Overall win percentage increases when having long &amp; mixed build up passing.</a:t>
            </a:r>
            <a:br>
              <a:rPr lang="en-US" dirty="0"/>
            </a:br>
            <a:r>
              <a:rPr lang="en-US" dirty="0"/>
              <a:t>Decreases when build up play is short with respect to number of crosses.</a:t>
            </a:r>
          </a:p>
        </p:txBody>
      </p:sp>
    </p:spTree>
    <p:extLst>
      <p:ext uri="{BB962C8B-B14F-4D97-AF65-F5344CB8AC3E}">
        <p14:creationId xmlns:p14="http://schemas.microsoft.com/office/powerpoint/2010/main" val="956518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169BE-9B97-5E4B-9DBD-C902471B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6099E8-9D10-8A4C-8027-CA474B131A67}"/>
                  </a:ext>
                </a:extLst>
              </p:cNvPr>
              <p:cNvSpPr txBox="1"/>
              <p:nvPr/>
            </p:nvSpPr>
            <p:spPr>
              <a:xfrm>
                <a:off x="0" y="4015819"/>
                <a:ext cx="12192000" cy="2479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𝑂𝑣𝑒𝑟𝑎𝑙𝑙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𝑃𝑒𝑟𝑐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𝑏𝑢𝑖𝑙𝑑𝑈𝑝𝑃𝑙𝑎𝑦𝑆𝑝𝑒𝑒𝑑𝐶𝑙𝑎𝑠𝑠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𝑏𝑢𝑖𝑙𝑑𝑈𝑝𝑃𝑙𝑎𝑦𝐷𝑟𝑖𝑏𝑏𝑙𝑖𝑛𝑔𝐶𝑙𝑎𝑠𝑠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𝑏𝑢𝑖𝑙𝑑𝑈𝑝𝑃𝑙𝑎𝑦𝑃𝑎𝑠𝑠𝑖𝑛𝑔𝐶𝑙𝑎𝑠𝑠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𝑏𝑢𝑖𝑙𝑑𝑈𝑝𝑃𝑙𝑎𝑦𝑃𝑜𝑠𝑖𝑡𝑖𝑜𝑛𝑖𝑛𝑔𝐶𝑙𝑎𝑠𝑠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𝑐h𝑎𝑛𝑐𝑒𝐶𝑟𝑒𝑎𝑡𝑖𝑜𝑛𝐶𝑟𝑜𝑠𝑠𝑖𝑛𝑔𝐶𝑙𝑎𝑠𝑠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𝑐h𝑎𝑛𝑐𝑒𝐶𝑟𝑒𝑎𝑡𝑖𝑜𝑛𝑆h𝑜𝑜𝑡𝑖𝑛𝑔𝐶𝑙𝑎𝑠𝑠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𝑐h𝑎𝑛𝑐𝑒𝐶𝑟𝑒𝑎𝑡𝑖𝑜𝑛𝑃𝑜𝑠𝑖𝑡𝑖𝑜𝑛𝑖𝑛𝑔𝐶𝑙𝑎𝑠𝑠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𝑑𝑒𝑓𝑒𝑛𝑐𝑒𝑃𝑟𝑒𝑠𝑠𝑢𝑟𝑒𝐶𝑙𝑎𝑠𝑠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𝑑𝑒𝑓𝑒𝑛𝑐𝑒𝐴𝑔𝑔𝑟𝑒𝑠𝑠𝑖𝑜𝑛𝐶𝑙𝑎𝑠𝑠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𝑑𝑒𝑓𝑒𝑛𝑐𝑒𝐴𝑔𝑔𝑟𝑒𝑠𝑠𝑖𝑜𝑛𝐶𝑙𝑎𝑠𝑠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𝑐h𝑎𝑛𝑐𝑒𝐶𝑟𝑒𝑎𝑡𝑖𝑜𝑛𝑃𝑎𝑠𝑠𝑖𝑛𝑔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;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6099E8-9D10-8A4C-8027-CA474B131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15819"/>
                <a:ext cx="12192000" cy="2479910"/>
              </a:xfrm>
              <a:prstGeom prst="rect">
                <a:avLst/>
              </a:prstGeom>
              <a:blipFill>
                <a:blip r:embed="rId2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17E1B09-AEB0-3B40-8F66-7EE0AF7497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380207"/>
              </p:ext>
            </p:extLst>
          </p:nvPr>
        </p:nvGraphicFramePr>
        <p:xfrm>
          <a:off x="838200" y="1951349"/>
          <a:ext cx="10515600" cy="2064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2777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CF5CF-93A5-F04F-BB2B-9F4E9E7DF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/>
              <a:t>Model Summary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EA6C2"/>
          </a:solidFill>
          <a:ln w="38100" cap="rnd">
            <a:solidFill>
              <a:srgbClr val="8EA6C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939E257-8FFF-2A43-9801-CCA47C4F7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3675" y="0"/>
            <a:ext cx="3091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40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96303-FE73-064E-8420-6D54B88A2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In-sample model validation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20B993E9-3201-D149-A312-60F090B3D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323" y="2281751"/>
            <a:ext cx="4086396" cy="3150580"/>
          </a:xfr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506961E8-4645-BE4E-9B8F-D7995181A48C}"/>
              </a:ext>
            </a:extLst>
          </p:cNvPr>
          <p:cNvSpPr/>
          <p:nvPr/>
        </p:nvSpPr>
        <p:spPr>
          <a:xfrm>
            <a:off x="4274297" y="3970594"/>
            <a:ext cx="1395506" cy="4450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35A5B1BE-C143-2B4B-9864-0A3506806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29144"/>
            <a:ext cx="55372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93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37945-FFFA-C846-8DFD-4DC7BE03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464"/>
            <a:ext cx="10515600" cy="1325563"/>
          </a:xfrm>
        </p:spPr>
        <p:txBody>
          <a:bodyPr/>
          <a:lstStyle/>
          <a:p>
            <a:r>
              <a:rPr lang="en-US" dirty="0"/>
              <a:t>Out of sample PREDICTION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B40E988C-94FC-8C42-ACB7-93E291307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781" y="4858246"/>
            <a:ext cx="3874416" cy="992357"/>
          </a:xfr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3EC859E-186B-9E43-B1B0-75D13B2EA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15"/>
          <a:stretch/>
        </p:blipFill>
        <p:spPr>
          <a:xfrm>
            <a:off x="1324789" y="2452444"/>
            <a:ext cx="3200400" cy="815905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F2D16BA6-F1B8-1843-9502-A9B183DCD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34"/>
          <a:stretch/>
        </p:blipFill>
        <p:spPr>
          <a:xfrm>
            <a:off x="6325386" y="546755"/>
            <a:ext cx="5740661" cy="6094297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2D505CD8-E22C-214B-8494-FC241A82231E}"/>
              </a:ext>
            </a:extLst>
          </p:cNvPr>
          <p:cNvSpPr/>
          <p:nvPr/>
        </p:nvSpPr>
        <p:spPr>
          <a:xfrm>
            <a:off x="2811867" y="3304096"/>
            <a:ext cx="226244" cy="8159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FC4DF8-EE4A-904C-9655-234A46108C01}"/>
              </a:ext>
            </a:extLst>
          </p:cNvPr>
          <p:cNvSpPr txBox="1"/>
          <p:nvPr/>
        </p:nvSpPr>
        <p:spPr>
          <a:xfrm>
            <a:off x="1478992" y="1852490"/>
            <a:ext cx="311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Actual Winner of 2015/2016 EPL Season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C8A8BD-41C2-BE49-A5AA-6D26BF56593E}"/>
              </a:ext>
            </a:extLst>
          </p:cNvPr>
          <p:cNvSpPr txBox="1"/>
          <p:nvPr/>
        </p:nvSpPr>
        <p:spPr>
          <a:xfrm>
            <a:off x="1346508" y="4266569"/>
            <a:ext cx="338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Predicted Winner of 2015/2016 EPL Season</a:t>
            </a:r>
          </a:p>
        </p:txBody>
      </p:sp>
    </p:spTree>
    <p:extLst>
      <p:ext uri="{BB962C8B-B14F-4D97-AF65-F5344CB8AC3E}">
        <p14:creationId xmlns:p14="http://schemas.microsoft.com/office/powerpoint/2010/main" val="357689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EB47F-7617-ED43-AA31-884FA171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/>
              <a:t>limitations</a:t>
            </a:r>
          </a:p>
        </p:txBody>
      </p:sp>
      <p:pic>
        <p:nvPicPr>
          <p:cNvPr id="5" name="Content Placeholder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BA930E7-2FDA-EA4F-8368-F175501F2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6" b="22561"/>
          <a:stretch/>
        </p:blipFill>
        <p:spPr>
          <a:xfrm>
            <a:off x="20" y="10"/>
            <a:ext cx="12191980" cy="4082879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56733" y="5463634"/>
            <a:ext cx="1371600" cy="27432"/>
          </a:xfrm>
          <a:custGeom>
            <a:avLst/>
            <a:gdLst>
              <a:gd name="connsiteX0" fmla="*/ 0 w 1371600"/>
              <a:gd name="connsiteY0" fmla="*/ 0 h 27432"/>
              <a:gd name="connsiteX1" fmla="*/ 713232 w 1371600"/>
              <a:gd name="connsiteY1" fmla="*/ 0 h 27432"/>
              <a:gd name="connsiteX2" fmla="*/ 1371600 w 1371600"/>
              <a:gd name="connsiteY2" fmla="*/ 0 h 27432"/>
              <a:gd name="connsiteX3" fmla="*/ 1371600 w 1371600"/>
              <a:gd name="connsiteY3" fmla="*/ 27432 h 27432"/>
              <a:gd name="connsiteX4" fmla="*/ 699516 w 1371600"/>
              <a:gd name="connsiteY4" fmla="*/ 27432 h 27432"/>
              <a:gd name="connsiteX5" fmla="*/ 0 w 1371600"/>
              <a:gd name="connsiteY5" fmla="*/ 27432 h 27432"/>
              <a:gd name="connsiteX6" fmla="*/ 0 w 1371600"/>
              <a:gd name="connsiteY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27432" fill="none" extrusionOk="0">
                <a:moveTo>
                  <a:pt x="0" y="0"/>
                </a:moveTo>
                <a:cubicBezTo>
                  <a:pt x="196943" y="-1146"/>
                  <a:pt x="408267" y="-21226"/>
                  <a:pt x="713232" y="0"/>
                </a:cubicBezTo>
                <a:cubicBezTo>
                  <a:pt x="1018197" y="21226"/>
                  <a:pt x="1176465" y="-24520"/>
                  <a:pt x="1371600" y="0"/>
                </a:cubicBezTo>
                <a:cubicBezTo>
                  <a:pt x="1372004" y="8629"/>
                  <a:pt x="1371042" y="13798"/>
                  <a:pt x="1371600" y="27432"/>
                </a:cubicBezTo>
                <a:cubicBezTo>
                  <a:pt x="1106086" y="14473"/>
                  <a:pt x="951335" y="17231"/>
                  <a:pt x="699516" y="27432"/>
                </a:cubicBezTo>
                <a:cubicBezTo>
                  <a:pt x="447697" y="37633"/>
                  <a:pt x="283433" y="6518"/>
                  <a:pt x="0" y="27432"/>
                </a:cubicBezTo>
                <a:cubicBezTo>
                  <a:pt x="-583" y="21140"/>
                  <a:pt x="532" y="8001"/>
                  <a:pt x="0" y="0"/>
                </a:cubicBezTo>
                <a:close/>
              </a:path>
              <a:path w="1371600" h="27432" stroke="0" extrusionOk="0">
                <a:moveTo>
                  <a:pt x="0" y="0"/>
                </a:moveTo>
                <a:cubicBezTo>
                  <a:pt x="220136" y="-18051"/>
                  <a:pt x="430173" y="10591"/>
                  <a:pt x="672084" y="0"/>
                </a:cubicBezTo>
                <a:cubicBezTo>
                  <a:pt x="913995" y="-10591"/>
                  <a:pt x="1164723" y="30754"/>
                  <a:pt x="1371600" y="0"/>
                </a:cubicBezTo>
                <a:cubicBezTo>
                  <a:pt x="1372182" y="10360"/>
                  <a:pt x="1371123" y="21444"/>
                  <a:pt x="1371600" y="27432"/>
                </a:cubicBezTo>
                <a:cubicBezTo>
                  <a:pt x="1072365" y="46142"/>
                  <a:pt x="961528" y="35455"/>
                  <a:pt x="685800" y="27432"/>
                </a:cubicBezTo>
                <a:cubicBezTo>
                  <a:pt x="410072" y="19409"/>
                  <a:pt x="276398" y="11099"/>
                  <a:pt x="0" y="27432"/>
                </a:cubicBezTo>
                <a:cubicBezTo>
                  <a:pt x="1155" y="18353"/>
                  <a:pt x="-485" y="9869"/>
                  <a:pt x="0" y="0"/>
                </a:cubicBezTo>
                <a:close/>
              </a:path>
            </a:pathLst>
          </a:custGeom>
          <a:solidFill>
            <a:srgbClr val="8EA6C2"/>
          </a:solidFill>
          <a:ln w="38100" cap="rnd">
            <a:solidFill>
              <a:srgbClr val="8EA6C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9C2090-219B-4F3B-8E56-965B1093D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082889"/>
            <a:ext cx="6897626" cy="2775101"/>
          </a:xfrm>
        </p:spPr>
        <p:txBody>
          <a:bodyPr anchor="ctr">
            <a:normAutofit/>
          </a:bodyPr>
          <a:lstStyle/>
          <a:p>
            <a:r>
              <a:rPr lang="en-US" sz="1800" dirty="0"/>
              <a:t>Data ranging from just 2009 to 2015 is insufficient to make reliable predictions. </a:t>
            </a:r>
          </a:p>
          <a:p>
            <a:r>
              <a:rPr lang="en-US" sz="1800" dirty="0"/>
              <a:t>Need to explore player level attributes &amp; per match level team performance characteristics.</a:t>
            </a:r>
          </a:p>
        </p:txBody>
      </p:sp>
    </p:spTree>
    <p:extLst>
      <p:ext uri="{BB962C8B-B14F-4D97-AF65-F5344CB8AC3E}">
        <p14:creationId xmlns:p14="http://schemas.microsoft.com/office/powerpoint/2010/main" val="1682409911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LeftStep">
      <a:dk1>
        <a:srgbClr val="000000"/>
      </a:dk1>
      <a:lt1>
        <a:srgbClr val="FFFFFF"/>
      </a:lt1>
      <a:dk2>
        <a:srgbClr val="243141"/>
      </a:dk2>
      <a:lt2>
        <a:srgbClr val="E8E5E2"/>
      </a:lt2>
      <a:accent1>
        <a:srgbClr val="8EA6C2"/>
      </a:accent1>
      <a:accent2>
        <a:srgbClr val="79AAB1"/>
      </a:accent2>
      <a:accent3>
        <a:srgbClr val="81AA9E"/>
      </a:accent3>
      <a:accent4>
        <a:srgbClr val="77AF87"/>
      </a:accent4>
      <a:accent5>
        <a:srgbClr val="87AB81"/>
      </a:accent5>
      <a:accent6>
        <a:srgbClr val="91A974"/>
      </a:accent6>
      <a:hlink>
        <a:srgbClr val="9A7E5D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328</Words>
  <Application>Microsoft Macintosh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Cambria Math</vt:lpstr>
      <vt:lpstr>The Hand Bold</vt:lpstr>
      <vt:lpstr>The Serif Hand Black</vt:lpstr>
      <vt:lpstr>SketchyVTI</vt:lpstr>
      <vt:lpstr>PowerPoint Presentation</vt:lpstr>
      <vt:lpstr>BACKGROUND</vt:lpstr>
      <vt:lpstr>INTRODUCTION</vt:lpstr>
      <vt:lpstr>Exploratory Data Analysis</vt:lpstr>
      <vt:lpstr>Model selection</vt:lpstr>
      <vt:lpstr>Model Summary</vt:lpstr>
      <vt:lpstr>In-sample model validation</vt:lpstr>
      <vt:lpstr>Out of sample PREDICTION</vt:lpstr>
      <vt:lpstr>limitations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Vinodkumar</dc:creator>
  <cp:lastModifiedBy>Ashish Vinodkumar</cp:lastModifiedBy>
  <cp:revision>14</cp:revision>
  <dcterms:created xsi:type="dcterms:W3CDTF">2020-11-16T00:16:09Z</dcterms:created>
  <dcterms:modified xsi:type="dcterms:W3CDTF">2020-11-16T03:29:37Z</dcterms:modified>
</cp:coreProperties>
</file>